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FlutterTube: Revolutionizing Mobile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the Innovators Team, led by [Your Name], FlutterTube is a groundbreaking project addressing the challenge of Open Innovation in mobile app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815" y="481489"/>
            <a:ext cx="6204228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FlutterTube: The Road Ahead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435" y="1493282"/>
            <a:ext cx="4369832" cy="210121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84" y="1493282"/>
            <a:ext cx="4369832" cy="2101215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1493282"/>
            <a:ext cx="4369832" cy="2101215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612815" y="4168497"/>
            <a:ext cx="4351496" cy="1574363"/>
          </a:xfrm>
          <a:prstGeom prst="roundRect">
            <a:avLst>
              <a:gd name="adj" fmla="val 6970"/>
            </a:avLst>
          </a:prstGeom>
          <a:solidFill>
            <a:srgbClr val="FFFFFF"/>
          </a:solidFill>
          <a:ln/>
        </p:spPr>
      </p:sp>
      <p:sp>
        <p:nvSpPr>
          <p:cNvPr id="7" name="Shape 2"/>
          <p:cNvSpPr/>
          <p:nvPr/>
        </p:nvSpPr>
        <p:spPr>
          <a:xfrm>
            <a:off x="612815" y="4145637"/>
            <a:ext cx="4351496" cy="91440"/>
          </a:xfrm>
          <a:prstGeom prst="roundRect">
            <a:avLst>
              <a:gd name="adj" fmla="val 80427"/>
            </a:avLst>
          </a:prstGeom>
          <a:solidFill>
            <a:srgbClr val="4950BC"/>
          </a:solidFill>
          <a:ln/>
        </p:spPr>
      </p:sp>
      <p:sp>
        <p:nvSpPr>
          <p:cNvPr id="8" name="Shape 3"/>
          <p:cNvSpPr/>
          <p:nvPr/>
        </p:nvSpPr>
        <p:spPr>
          <a:xfrm>
            <a:off x="2525911" y="3905845"/>
            <a:ext cx="525304" cy="525304"/>
          </a:xfrm>
          <a:prstGeom prst="roundRect">
            <a:avLst>
              <a:gd name="adj" fmla="val 174071"/>
            </a:avLst>
          </a:prstGeom>
          <a:solidFill>
            <a:srgbClr val="4950BC"/>
          </a:solidFill>
          <a:ln/>
        </p:spPr>
      </p:sp>
      <p:sp>
        <p:nvSpPr>
          <p:cNvPr id="9" name="Text 4"/>
          <p:cNvSpPr/>
          <p:nvPr/>
        </p:nvSpPr>
        <p:spPr>
          <a:xfrm>
            <a:off x="2683550" y="4037171"/>
            <a:ext cx="21002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810697" y="4606171"/>
            <a:ext cx="2188726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Authentication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810697" y="4984671"/>
            <a:ext cx="3955733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secure login and user profile management.</a:t>
            </a:r>
            <a:endParaRPr lang="en-US" sz="1350" dirty="0"/>
          </a:p>
        </p:txBody>
      </p:sp>
      <p:sp>
        <p:nvSpPr>
          <p:cNvPr id="12" name="Shape 7"/>
          <p:cNvSpPr/>
          <p:nvPr/>
        </p:nvSpPr>
        <p:spPr>
          <a:xfrm>
            <a:off x="5139333" y="4168497"/>
            <a:ext cx="4351615" cy="1574363"/>
          </a:xfrm>
          <a:prstGeom prst="roundRect">
            <a:avLst>
              <a:gd name="adj" fmla="val 6970"/>
            </a:avLst>
          </a:prstGeom>
          <a:solidFill>
            <a:srgbClr val="FFFFFF"/>
          </a:solidFill>
          <a:ln/>
        </p:spPr>
      </p:sp>
      <p:sp>
        <p:nvSpPr>
          <p:cNvPr id="13" name="Shape 8"/>
          <p:cNvSpPr/>
          <p:nvPr/>
        </p:nvSpPr>
        <p:spPr>
          <a:xfrm>
            <a:off x="5139333" y="4145637"/>
            <a:ext cx="4351615" cy="91440"/>
          </a:xfrm>
          <a:prstGeom prst="roundRect">
            <a:avLst>
              <a:gd name="adj" fmla="val 80427"/>
            </a:avLst>
          </a:prstGeom>
          <a:solidFill>
            <a:srgbClr val="4950BC"/>
          </a:solidFill>
          <a:ln/>
        </p:spPr>
      </p:sp>
      <p:sp>
        <p:nvSpPr>
          <p:cNvPr id="14" name="Shape 9"/>
          <p:cNvSpPr/>
          <p:nvPr/>
        </p:nvSpPr>
        <p:spPr>
          <a:xfrm>
            <a:off x="7052429" y="3905845"/>
            <a:ext cx="525304" cy="525304"/>
          </a:xfrm>
          <a:prstGeom prst="roundRect">
            <a:avLst>
              <a:gd name="adj" fmla="val 174071"/>
            </a:avLst>
          </a:prstGeom>
          <a:solidFill>
            <a:srgbClr val="4950BC"/>
          </a:solidFill>
          <a:ln/>
        </p:spPr>
      </p:sp>
      <p:sp>
        <p:nvSpPr>
          <p:cNvPr id="15" name="Text 10"/>
          <p:cNvSpPr/>
          <p:nvPr/>
        </p:nvSpPr>
        <p:spPr>
          <a:xfrm>
            <a:off x="7210068" y="4037171"/>
            <a:ext cx="21002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5337215" y="4606171"/>
            <a:ext cx="2567583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YouTube API Integration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5337215" y="4984671"/>
            <a:ext cx="3955852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Connecting to real video data for an authentic streaming experience.</a:t>
            </a:r>
            <a:endParaRPr lang="en-US" sz="1350" dirty="0"/>
          </a:p>
        </p:txBody>
      </p:sp>
      <p:sp>
        <p:nvSpPr>
          <p:cNvPr id="18" name="Shape 13"/>
          <p:cNvSpPr/>
          <p:nvPr/>
        </p:nvSpPr>
        <p:spPr>
          <a:xfrm>
            <a:off x="9665970" y="4168497"/>
            <a:ext cx="4351496" cy="1574363"/>
          </a:xfrm>
          <a:prstGeom prst="roundRect">
            <a:avLst>
              <a:gd name="adj" fmla="val 6970"/>
            </a:avLst>
          </a:prstGeom>
          <a:solidFill>
            <a:srgbClr val="FFFFFF"/>
          </a:solidFill>
          <a:ln/>
        </p:spPr>
      </p:sp>
      <p:sp>
        <p:nvSpPr>
          <p:cNvPr id="19" name="Shape 14"/>
          <p:cNvSpPr/>
          <p:nvPr/>
        </p:nvSpPr>
        <p:spPr>
          <a:xfrm>
            <a:off x="9665970" y="4145637"/>
            <a:ext cx="4351496" cy="91440"/>
          </a:xfrm>
          <a:prstGeom prst="roundRect">
            <a:avLst>
              <a:gd name="adj" fmla="val 80427"/>
            </a:avLst>
          </a:prstGeom>
          <a:solidFill>
            <a:srgbClr val="4950BC"/>
          </a:solidFill>
          <a:ln/>
        </p:spPr>
      </p:sp>
      <p:sp>
        <p:nvSpPr>
          <p:cNvPr id="20" name="Shape 15"/>
          <p:cNvSpPr/>
          <p:nvPr/>
        </p:nvSpPr>
        <p:spPr>
          <a:xfrm>
            <a:off x="11579066" y="3905845"/>
            <a:ext cx="525304" cy="525304"/>
          </a:xfrm>
          <a:prstGeom prst="roundRect">
            <a:avLst>
              <a:gd name="adj" fmla="val 174071"/>
            </a:avLst>
          </a:prstGeom>
          <a:solidFill>
            <a:srgbClr val="4950BC"/>
          </a:solidFill>
          <a:ln/>
        </p:spPr>
      </p:sp>
      <p:sp>
        <p:nvSpPr>
          <p:cNvPr id="21" name="Text 16"/>
          <p:cNvSpPr/>
          <p:nvPr/>
        </p:nvSpPr>
        <p:spPr>
          <a:xfrm>
            <a:off x="11736705" y="4037171"/>
            <a:ext cx="21002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650" dirty="0"/>
          </a:p>
        </p:txBody>
      </p:sp>
      <p:sp>
        <p:nvSpPr>
          <p:cNvPr id="22" name="Text 17"/>
          <p:cNvSpPr/>
          <p:nvPr/>
        </p:nvSpPr>
        <p:spPr>
          <a:xfrm>
            <a:off x="9863852" y="4606171"/>
            <a:ext cx="2188726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Video Playback</a:t>
            </a:r>
            <a:endParaRPr lang="en-US" sz="1700" dirty="0"/>
          </a:p>
        </p:txBody>
      </p:sp>
      <p:sp>
        <p:nvSpPr>
          <p:cNvPr id="23" name="Text 18"/>
          <p:cNvSpPr/>
          <p:nvPr/>
        </p:nvSpPr>
        <p:spPr>
          <a:xfrm>
            <a:off x="9863852" y="4984671"/>
            <a:ext cx="3955733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Full-featured video player for immersive content consumption.</a:t>
            </a:r>
            <a:endParaRPr lang="en-US" sz="1350" dirty="0"/>
          </a:p>
        </p:txBody>
      </p:sp>
      <p:sp>
        <p:nvSpPr>
          <p:cNvPr id="24" name="Shape 19"/>
          <p:cNvSpPr/>
          <p:nvPr/>
        </p:nvSpPr>
        <p:spPr>
          <a:xfrm>
            <a:off x="612815" y="6180534"/>
            <a:ext cx="6614755" cy="1574363"/>
          </a:xfrm>
          <a:prstGeom prst="roundRect">
            <a:avLst>
              <a:gd name="adj" fmla="val 6970"/>
            </a:avLst>
          </a:prstGeom>
          <a:solidFill>
            <a:srgbClr val="FFFFFF"/>
          </a:solidFill>
          <a:ln/>
        </p:spPr>
      </p:sp>
      <p:sp>
        <p:nvSpPr>
          <p:cNvPr id="25" name="Shape 20"/>
          <p:cNvSpPr/>
          <p:nvPr/>
        </p:nvSpPr>
        <p:spPr>
          <a:xfrm>
            <a:off x="612815" y="6157674"/>
            <a:ext cx="6614755" cy="91440"/>
          </a:xfrm>
          <a:prstGeom prst="roundRect">
            <a:avLst>
              <a:gd name="adj" fmla="val 80427"/>
            </a:avLst>
          </a:prstGeom>
          <a:solidFill>
            <a:srgbClr val="4950BC"/>
          </a:solidFill>
          <a:ln/>
        </p:spPr>
      </p:sp>
      <p:sp>
        <p:nvSpPr>
          <p:cNvPr id="26" name="Shape 21"/>
          <p:cNvSpPr/>
          <p:nvPr/>
        </p:nvSpPr>
        <p:spPr>
          <a:xfrm>
            <a:off x="3657481" y="5917883"/>
            <a:ext cx="525304" cy="525304"/>
          </a:xfrm>
          <a:prstGeom prst="roundRect">
            <a:avLst>
              <a:gd name="adj" fmla="val 174071"/>
            </a:avLst>
          </a:prstGeom>
          <a:solidFill>
            <a:srgbClr val="4950BC"/>
          </a:solidFill>
          <a:ln/>
        </p:spPr>
      </p:sp>
      <p:sp>
        <p:nvSpPr>
          <p:cNvPr id="27" name="Text 22"/>
          <p:cNvSpPr/>
          <p:nvPr/>
        </p:nvSpPr>
        <p:spPr>
          <a:xfrm>
            <a:off x="3815120" y="6049208"/>
            <a:ext cx="21002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650" dirty="0"/>
          </a:p>
        </p:txBody>
      </p:sp>
      <p:sp>
        <p:nvSpPr>
          <p:cNvPr id="28" name="Text 23"/>
          <p:cNvSpPr/>
          <p:nvPr/>
        </p:nvSpPr>
        <p:spPr>
          <a:xfrm>
            <a:off x="810697" y="6618208"/>
            <a:ext cx="2336244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Engagement Features</a:t>
            </a:r>
            <a:endParaRPr lang="en-US" sz="1700" dirty="0"/>
          </a:p>
        </p:txBody>
      </p:sp>
      <p:sp>
        <p:nvSpPr>
          <p:cNvPr id="29" name="Text 24"/>
          <p:cNvSpPr/>
          <p:nvPr/>
        </p:nvSpPr>
        <p:spPr>
          <a:xfrm>
            <a:off x="810697" y="6996708"/>
            <a:ext cx="6218992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Adding likes, comments, and subscription functionalities.</a:t>
            </a:r>
            <a:endParaRPr lang="en-US" sz="1350" dirty="0"/>
          </a:p>
        </p:txBody>
      </p:sp>
      <p:sp>
        <p:nvSpPr>
          <p:cNvPr id="30" name="Shape 25"/>
          <p:cNvSpPr/>
          <p:nvPr/>
        </p:nvSpPr>
        <p:spPr>
          <a:xfrm>
            <a:off x="7402592" y="6180534"/>
            <a:ext cx="6614874" cy="1574363"/>
          </a:xfrm>
          <a:prstGeom prst="roundRect">
            <a:avLst>
              <a:gd name="adj" fmla="val 6970"/>
            </a:avLst>
          </a:prstGeom>
          <a:solidFill>
            <a:srgbClr val="FFFFFF"/>
          </a:solidFill>
          <a:ln/>
        </p:spPr>
      </p:sp>
      <p:sp>
        <p:nvSpPr>
          <p:cNvPr id="31" name="Shape 26"/>
          <p:cNvSpPr/>
          <p:nvPr/>
        </p:nvSpPr>
        <p:spPr>
          <a:xfrm>
            <a:off x="7402592" y="6157674"/>
            <a:ext cx="6614874" cy="91440"/>
          </a:xfrm>
          <a:prstGeom prst="roundRect">
            <a:avLst>
              <a:gd name="adj" fmla="val 80427"/>
            </a:avLst>
          </a:prstGeom>
          <a:solidFill>
            <a:srgbClr val="4950BC"/>
          </a:solidFill>
          <a:ln/>
        </p:spPr>
      </p:sp>
      <p:sp>
        <p:nvSpPr>
          <p:cNvPr id="32" name="Shape 27"/>
          <p:cNvSpPr/>
          <p:nvPr/>
        </p:nvSpPr>
        <p:spPr>
          <a:xfrm>
            <a:off x="10447377" y="5917883"/>
            <a:ext cx="525304" cy="525304"/>
          </a:xfrm>
          <a:prstGeom prst="roundRect">
            <a:avLst>
              <a:gd name="adj" fmla="val 174071"/>
            </a:avLst>
          </a:prstGeom>
          <a:solidFill>
            <a:srgbClr val="4950BC"/>
          </a:solidFill>
          <a:ln/>
        </p:spPr>
      </p:sp>
      <p:sp>
        <p:nvSpPr>
          <p:cNvPr id="33" name="Text 28"/>
          <p:cNvSpPr/>
          <p:nvPr/>
        </p:nvSpPr>
        <p:spPr>
          <a:xfrm>
            <a:off x="10605016" y="6049208"/>
            <a:ext cx="21002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1650" dirty="0"/>
          </a:p>
        </p:txBody>
      </p:sp>
      <p:sp>
        <p:nvSpPr>
          <p:cNvPr id="34" name="Text 29"/>
          <p:cNvSpPr/>
          <p:nvPr/>
        </p:nvSpPr>
        <p:spPr>
          <a:xfrm>
            <a:off x="7600474" y="6618208"/>
            <a:ext cx="2246352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iOS Platform Support</a:t>
            </a:r>
            <a:endParaRPr lang="en-US" sz="1700" dirty="0"/>
          </a:p>
        </p:txBody>
      </p:sp>
      <p:sp>
        <p:nvSpPr>
          <p:cNvPr id="35" name="Text 30"/>
          <p:cNvSpPr/>
          <p:nvPr/>
        </p:nvSpPr>
        <p:spPr>
          <a:xfrm>
            <a:off x="7600474" y="6996708"/>
            <a:ext cx="6219111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FlutterTube to reach Apple device users, demonstrating cross-platform capability.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59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Bridging the Gap in Mobile Development Learning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23636"/>
            <a:ext cx="7556421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42363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2680930"/>
            <a:ext cx="59788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Problem: Learning Curve for Beginners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171349"/>
            <a:ext cx="69503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mobile developers often face significant hurdles. Understanding UI structure, mastering navigation flows, and implementing media-rich layouts in Flutter can be overwhelming without practical examples.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107067"/>
            <a:ext cx="7556421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49710" y="5107067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6628924" y="5364361"/>
            <a:ext cx="62441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Solution: A Real-World Learning Platform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628924" y="5854779"/>
            <a:ext cx="69503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FlutterTube is a YouTube-inspired application designed to demystify these complexities. It offers a tangible, hands-on project to help beginners grasp core Flutter concepts in a practical context.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3035" y="866894"/>
            <a:ext cx="6824305" cy="622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FlutterTube Stands Out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035" y="1787485"/>
            <a:ext cx="995243" cy="17837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77232" y="1986439"/>
            <a:ext cx="3131582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Learning-Focused Design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377232" y="2416850"/>
            <a:ext cx="6556534" cy="955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Unlike traditional apps, FlutterTube prioritizes educational implementation, ensuring every feature is a clear learning opportunity.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35" y="3571280"/>
            <a:ext cx="995243" cy="1465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77232" y="3770233"/>
            <a:ext cx="2519243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Simplified &amp; Clean UI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377232" y="4200644"/>
            <a:ext cx="6556534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interface is intentionally streamlined, removing unnecessary clutter to highlight fundamental UI principles and best practices.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035" y="5036582"/>
            <a:ext cx="995243" cy="1465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77232" y="5235535"/>
            <a:ext cx="339875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Beginner-Friendly Structure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377232" y="5665946"/>
            <a:ext cx="6556534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is organized to be easily digestible for new developers, offering a clear path from concept to execution.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6183035" y="6725722"/>
            <a:ext cx="7750731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FlutterTube is not just another app; it's a meticulously crafted learning tool designed to empower aspiring Flutter developers.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888" y="494109"/>
            <a:ext cx="11016258" cy="561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Empowering Developers with Practical Experience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888" y="1527096"/>
            <a:ext cx="6467118" cy="646711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0764083" y="1527096"/>
            <a:ext cx="22860" cy="4551759"/>
          </a:xfrm>
          <a:prstGeom prst="roundRect">
            <a:avLst>
              <a:gd name="adj" fmla="val 330161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10439043" y="1717715"/>
            <a:ext cx="359331" cy="22860"/>
          </a:xfrm>
          <a:prstGeom prst="roundRect">
            <a:avLst>
              <a:gd name="adj" fmla="val 330161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10708184" y="1661815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7542014" y="1588770"/>
            <a:ext cx="2514719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Hands-On Flutter Experience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2014" y="2329934"/>
            <a:ext cx="2514719" cy="1149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 direct experience building with Flutter, from widget trees to state management.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10752653" y="2795826"/>
            <a:ext cx="359331" cy="22860"/>
          </a:xfrm>
          <a:prstGeom prst="roundRect">
            <a:avLst>
              <a:gd name="adj" fmla="val 330161"/>
            </a:avLst>
          </a:prstGeom>
          <a:solidFill>
            <a:srgbClr val="C0C1D7"/>
          </a:solidFill>
          <a:ln/>
        </p:spPr>
      </p:sp>
      <p:sp>
        <p:nvSpPr>
          <p:cNvPr id="10" name="Shape 7"/>
          <p:cNvSpPr/>
          <p:nvPr/>
        </p:nvSpPr>
        <p:spPr>
          <a:xfrm>
            <a:off x="10708184" y="2739926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11494294" y="2666881"/>
            <a:ext cx="2487692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UI Patterns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494294" y="3127296"/>
            <a:ext cx="2514838" cy="1149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how common app UI patterns, like video listings and detail screens, are constructed in Flutter.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10439043" y="4029551"/>
            <a:ext cx="359331" cy="22860"/>
          </a:xfrm>
          <a:prstGeom prst="roundRect">
            <a:avLst>
              <a:gd name="adj" fmla="val 330161"/>
            </a:avLst>
          </a:prstGeom>
          <a:solidFill>
            <a:srgbClr val="C0C1D7"/>
          </a:solidFill>
          <a:ln/>
        </p:spPr>
      </p:sp>
      <p:sp>
        <p:nvSpPr>
          <p:cNvPr id="14" name="Shape 11"/>
          <p:cNvSpPr/>
          <p:nvPr/>
        </p:nvSpPr>
        <p:spPr>
          <a:xfrm>
            <a:off x="10708184" y="3973651"/>
            <a:ext cx="134660" cy="134660"/>
          </a:xfrm>
          <a:prstGeom prst="roundRect">
            <a:avLst>
              <a:gd name="adj" fmla="val 339522"/>
            </a:avLst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7542014" y="3900607"/>
            <a:ext cx="2514719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Grasp App Architecture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42014" y="4641771"/>
            <a:ext cx="2514719" cy="1437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about fundamental mobile application architecture by exploring a structured and scalable project.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119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44" y="2698552"/>
            <a:ext cx="6150769" cy="553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Features of FlutterTube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9244" y="3516987"/>
            <a:ext cx="6607493" cy="2025372"/>
          </a:xfrm>
          <a:prstGeom prst="roundRect">
            <a:avLst>
              <a:gd name="adj" fmla="val 3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3791" y="3701534"/>
            <a:ext cx="530781" cy="530781"/>
          </a:xfrm>
          <a:prstGeom prst="roundRect">
            <a:avLst>
              <a:gd name="adj" fmla="val 17225721"/>
            </a:avLst>
          </a:prstGeom>
          <a:solidFill>
            <a:srgbClr val="4950BC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762" y="3847505"/>
            <a:ext cx="238839" cy="2388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3791" y="4409242"/>
            <a:ext cx="2441853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Video Listing Interface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803791" y="4791789"/>
            <a:ext cx="6238399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dynamic display of video content, mimicking a popular streaming service layout.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7403663" y="3516987"/>
            <a:ext cx="6607493" cy="2025372"/>
          </a:xfrm>
          <a:prstGeom prst="roundRect">
            <a:avLst>
              <a:gd name="adj" fmla="val 3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588210" y="3701534"/>
            <a:ext cx="530781" cy="530781"/>
          </a:xfrm>
          <a:prstGeom prst="roundRect">
            <a:avLst>
              <a:gd name="adj" fmla="val 17225721"/>
            </a:avLst>
          </a:prstGeom>
          <a:solidFill>
            <a:srgbClr val="4950BC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4181" y="3847505"/>
            <a:ext cx="238839" cy="23883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88210" y="4409242"/>
            <a:ext cx="2775704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Thumbnail-Based Display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7588210" y="4791789"/>
            <a:ext cx="623839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Engaging visual presentation of videos using high-quality thumbnails.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619244" y="5719286"/>
            <a:ext cx="6607493" cy="2025372"/>
          </a:xfrm>
          <a:prstGeom prst="roundRect">
            <a:avLst>
              <a:gd name="adj" fmla="val 3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803791" y="5903833"/>
            <a:ext cx="530781" cy="530781"/>
          </a:xfrm>
          <a:prstGeom prst="roundRect">
            <a:avLst>
              <a:gd name="adj" fmla="val 17225721"/>
            </a:avLst>
          </a:prstGeom>
          <a:solidFill>
            <a:srgbClr val="4950BC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762" y="6049804"/>
            <a:ext cx="238839" cy="23883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03791" y="6611541"/>
            <a:ext cx="2870002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Smooth Screen Navigation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803791" y="6994088"/>
            <a:ext cx="6238399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transitions and intuitive flow between different sections of the app.</a:t>
            </a:r>
            <a:endParaRPr lang="en-US" sz="1350" dirty="0"/>
          </a:p>
        </p:txBody>
      </p:sp>
      <p:sp>
        <p:nvSpPr>
          <p:cNvPr id="19" name="Shape 13"/>
          <p:cNvSpPr/>
          <p:nvPr/>
        </p:nvSpPr>
        <p:spPr>
          <a:xfrm>
            <a:off x="7403663" y="5719286"/>
            <a:ext cx="6607493" cy="2025372"/>
          </a:xfrm>
          <a:prstGeom prst="roundRect">
            <a:avLst>
              <a:gd name="adj" fmla="val 3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588210" y="5903833"/>
            <a:ext cx="530781" cy="530781"/>
          </a:xfrm>
          <a:prstGeom prst="roundRect">
            <a:avLst>
              <a:gd name="adj" fmla="val 17225721"/>
            </a:avLst>
          </a:prstGeom>
          <a:solidFill>
            <a:srgbClr val="4950BC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34181" y="6049804"/>
            <a:ext cx="238839" cy="23883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88210" y="6611541"/>
            <a:ext cx="2335887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Responsive UI Design</a:t>
            </a:r>
            <a:endParaRPr lang="en-US" sz="1700" dirty="0"/>
          </a:p>
        </p:txBody>
      </p:sp>
      <p:sp>
        <p:nvSpPr>
          <p:cNvPr id="23" name="Text 16"/>
          <p:cNvSpPr/>
          <p:nvPr/>
        </p:nvSpPr>
        <p:spPr>
          <a:xfrm>
            <a:off x="7588210" y="6994088"/>
            <a:ext cx="6238399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with Flutter widgets to ensure a flexible and adaptive user interface across various Android devices.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67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661" y="3131344"/>
            <a:ext cx="8712041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Power of Google Technologies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8661" y="4080986"/>
            <a:ext cx="6493907" cy="1526977"/>
          </a:xfrm>
          <a:prstGeom prst="roundRect">
            <a:avLst>
              <a:gd name="adj" fmla="val 564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1545" y="4293870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Flutter SDK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1545" y="4737854"/>
            <a:ext cx="606813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primary framework for building beautiful, natively compiled applications from a single codebase.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7832" y="4080986"/>
            <a:ext cx="6493907" cy="1526977"/>
          </a:xfrm>
          <a:prstGeom prst="roundRect">
            <a:avLst>
              <a:gd name="adj" fmla="val 564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30716" y="4293870"/>
            <a:ext cx="3592473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Dart Programming Language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30716" y="4737854"/>
            <a:ext cx="606813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Google's client-optimized language for fast apps on any platform, powering Flutter.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8661" y="5813227"/>
            <a:ext cx="6493907" cy="1855589"/>
          </a:xfrm>
          <a:prstGeom prst="roundRect">
            <a:avLst>
              <a:gd name="adj" fmla="val 464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1545" y="6026110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Android SDK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31545" y="6470094"/>
            <a:ext cx="606813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tools and APIs for developing, debugging, and testing Android applications.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7832" y="5813227"/>
            <a:ext cx="6493907" cy="1855589"/>
          </a:xfrm>
          <a:prstGeom prst="roundRect">
            <a:avLst>
              <a:gd name="adj" fmla="val 464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30716" y="6026110"/>
            <a:ext cx="3629263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Material Design Components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30716" y="6470094"/>
            <a:ext cx="6068139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set of widgets that implement Google's Material Design guidelines for a consistent and intuitive user experience.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89196"/>
            <a:ext cx="6042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FlutterTube User Flow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38137"/>
            <a:ext cx="7556421" cy="345828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606" y="3101579"/>
            <a:ext cx="485838" cy="48583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579755" y="4875191"/>
            <a:ext cx="1418646" cy="273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Video Details</a:t>
            </a:r>
            <a:endParaRPr lang="en-US" sz="1350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3983" y="3102490"/>
            <a:ext cx="485838" cy="48583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4791871" y="4875191"/>
            <a:ext cx="1418647" cy="273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Select Video</a:t>
            </a:r>
            <a:endParaRPr lang="en-US" sz="1350" dirty="0"/>
          </a:p>
        </p:txBody>
      </p:sp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5817" y="3102490"/>
            <a:ext cx="485838" cy="485838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3013704" y="4875191"/>
            <a:ext cx="1418647" cy="273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Video List</a:t>
            </a:r>
            <a:endParaRPr lang="en-US" sz="1350" dirty="0"/>
          </a:p>
        </p:txBody>
      </p:sp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67933" y="3102490"/>
            <a:ext cx="485838" cy="485838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1196670" y="4875191"/>
            <a:ext cx="1418647" cy="273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Open App</a:t>
            </a:r>
            <a:endParaRPr lang="en-US" sz="1350" dirty="0"/>
          </a:p>
        </p:txBody>
      </p:sp>
      <p:sp>
        <p:nvSpPr>
          <p:cNvPr id="13" name="Text 5"/>
          <p:cNvSpPr/>
          <p:nvPr/>
        </p:nvSpPr>
        <p:spPr>
          <a:xfrm>
            <a:off x="793790" y="59515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streamlined process ensures a clear and engaging user experience, from discovery to content consumption, guiding new developers through fundamental interaction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5726"/>
            <a:ext cx="11106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Design &amp; Structure: The Visual Blueprint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081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wireframes and mock diagrams illustrate the intuitive layout and navigation FlutterTube provides, crucial for a seamless learning experience.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0017" y="3335060"/>
            <a:ext cx="1374458" cy="272188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926" y="3335060"/>
            <a:ext cx="1374458" cy="27218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64580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initial designs showcase the clean and purposeful structure that underpins FlutterTube's effectiveness as a learning tool.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280" y="729734"/>
            <a:ext cx="7711440" cy="1278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 the Hood: FlutterTube's Architecture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6280" y="2315647"/>
            <a:ext cx="204549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6280" y="2640449"/>
            <a:ext cx="3753445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716280" y="2788444"/>
            <a:ext cx="3194804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UI Layer (Flutter Widgets)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6280" y="3230999"/>
            <a:ext cx="3753445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visual representation and interaction elements, built entirely with Flutter's rich widget catalog.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674275" y="2315647"/>
            <a:ext cx="204549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674275" y="2640449"/>
            <a:ext cx="3753445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4674275" y="2788444"/>
            <a:ext cx="3753445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Navigation &amp; State Management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674275" y="3550801"/>
            <a:ext cx="3753445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the flow between screens and manages the application's data and user interface states.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6280" y="4891088"/>
            <a:ext cx="204549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6280" y="5215890"/>
            <a:ext cx="7711440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716280" y="5363885"/>
            <a:ext cx="287381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Android Platform Layer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16280" y="5806440"/>
            <a:ext cx="7711440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Interacts with native Android features and services, ensuring smooth performance and integration.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16280" y="6844903"/>
            <a:ext cx="7711440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layered architecture provides a clear, maintainable, and scalable foundation for mobile app development.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2025-12-31T10:13:59Z</dcterms:created>
  <dcterms:modified xsi:type="dcterms:W3CDTF">2025-12-31T10:13:59Z</dcterms:modified>
</cp:coreProperties>
</file>